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9" r:id="rId6"/>
    <p:sldId id="258" r:id="rId7"/>
    <p:sldId id="260" r:id="rId8"/>
  </p:sldIdLst>
  <p:sldSz cx="438912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DC63F"/>
    <a:srgbClr val="006838"/>
    <a:srgbClr val="009BDF"/>
    <a:srgbClr val="0080C1"/>
    <a:srgbClr val="DADADA"/>
    <a:srgbClr val="313132"/>
    <a:srgbClr val="000000"/>
    <a:srgbClr val="1B5766"/>
    <a:srgbClr val="00B2B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6" autoAdjust="0"/>
    <p:restoredTop sz="94660"/>
  </p:normalViewPr>
  <p:slideViewPr>
    <p:cSldViewPr snapToGrid="0">
      <p:cViewPr varScale="1">
        <p:scale>
          <a:sx n="24" d="100"/>
          <a:sy n="24" d="100"/>
        </p:scale>
        <p:origin x="15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smine Rooke" userId="eb0c8e86-a8df-4e23-beba-84836a6a9530" providerId="ADAL" clId="{4319852E-B5F8-41FA-B724-0645A95E96F7}"/>
    <pc:docChg chg="addSld modSld sldOrd">
      <pc:chgData name="Jasmine Rooke" userId="eb0c8e86-a8df-4e23-beba-84836a6a9530" providerId="ADAL" clId="{4319852E-B5F8-41FA-B724-0645A95E96F7}" dt="2024-07-04T20:39:32.635" v="2"/>
      <pc:docMkLst>
        <pc:docMk/>
      </pc:docMkLst>
      <pc:sldChg chg="new ord">
        <pc:chgData name="Jasmine Rooke" userId="eb0c8e86-a8df-4e23-beba-84836a6a9530" providerId="ADAL" clId="{4319852E-B5F8-41FA-B724-0645A95E96F7}" dt="2024-07-04T20:39:32.635" v="2"/>
        <pc:sldMkLst>
          <pc:docMk/>
          <pc:sldMk cId="1352891080" sldId="260"/>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0B91FA8-DD20-4E02-8381-9CB3D1F3D9D0}" type="datetimeFigureOut">
              <a:rPr lang="en-US" smtClean="0"/>
              <a:t>7/4/2024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5318FE-514A-4B77-B03D-73DE3970B9EE}" type="slidenum">
              <a:rPr lang="en-US" smtClean="0"/>
              <a:t>‹#›</a:t>
            </a:fld>
            <a:endParaRPr lang="en-US"/>
          </a:p>
        </p:txBody>
      </p:sp>
    </p:spTree>
    <p:extLst>
      <p:ext uri="{BB962C8B-B14F-4D97-AF65-F5344CB8AC3E}">
        <p14:creationId xmlns:p14="http://schemas.microsoft.com/office/powerpoint/2010/main" val="1425039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B91FA8-DD20-4E02-8381-9CB3D1F3D9D0}" type="datetimeFigureOut">
              <a:rPr lang="en-US" smtClean="0"/>
              <a:t>7/4/2024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5318FE-514A-4B77-B03D-73DE3970B9EE}" type="slidenum">
              <a:rPr lang="en-US" smtClean="0"/>
              <a:t>‹#›</a:t>
            </a:fld>
            <a:endParaRPr lang="en-US"/>
          </a:p>
        </p:txBody>
      </p:sp>
    </p:spTree>
    <p:extLst>
      <p:ext uri="{BB962C8B-B14F-4D97-AF65-F5344CB8AC3E}">
        <p14:creationId xmlns:p14="http://schemas.microsoft.com/office/powerpoint/2010/main" val="2672339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B91FA8-DD20-4E02-8381-9CB3D1F3D9D0}" type="datetimeFigureOut">
              <a:rPr lang="en-US" smtClean="0"/>
              <a:t>7/4/2024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5318FE-514A-4B77-B03D-73DE3970B9EE}" type="slidenum">
              <a:rPr lang="en-US" smtClean="0"/>
              <a:t>‹#›</a:t>
            </a:fld>
            <a:endParaRPr lang="en-US"/>
          </a:p>
        </p:txBody>
      </p:sp>
    </p:spTree>
    <p:extLst>
      <p:ext uri="{BB962C8B-B14F-4D97-AF65-F5344CB8AC3E}">
        <p14:creationId xmlns:p14="http://schemas.microsoft.com/office/powerpoint/2010/main" val="2337410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B91FA8-DD20-4E02-8381-9CB3D1F3D9D0}" type="datetimeFigureOut">
              <a:rPr lang="en-US" smtClean="0"/>
              <a:t>7/4/2024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5318FE-514A-4B77-B03D-73DE3970B9EE}" type="slidenum">
              <a:rPr lang="en-US" smtClean="0"/>
              <a:t>‹#›</a:t>
            </a:fld>
            <a:endParaRPr lang="en-US"/>
          </a:p>
        </p:txBody>
      </p:sp>
    </p:spTree>
    <p:extLst>
      <p:ext uri="{BB962C8B-B14F-4D97-AF65-F5344CB8AC3E}">
        <p14:creationId xmlns:p14="http://schemas.microsoft.com/office/powerpoint/2010/main" val="3829522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B91FA8-DD20-4E02-8381-9CB3D1F3D9D0}" type="datetimeFigureOut">
              <a:rPr lang="en-US" smtClean="0"/>
              <a:t>7/4/2024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5318FE-514A-4B77-B03D-73DE3970B9EE}" type="slidenum">
              <a:rPr lang="en-US" smtClean="0"/>
              <a:t>‹#›</a:t>
            </a:fld>
            <a:endParaRPr lang="en-US"/>
          </a:p>
        </p:txBody>
      </p:sp>
    </p:spTree>
    <p:extLst>
      <p:ext uri="{BB962C8B-B14F-4D97-AF65-F5344CB8AC3E}">
        <p14:creationId xmlns:p14="http://schemas.microsoft.com/office/powerpoint/2010/main" val="856041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0B91FA8-DD20-4E02-8381-9CB3D1F3D9D0}" type="datetimeFigureOut">
              <a:rPr lang="en-US" smtClean="0"/>
              <a:t>7/4/2024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5318FE-514A-4B77-B03D-73DE3970B9EE}" type="slidenum">
              <a:rPr lang="en-US" smtClean="0"/>
              <a:t>‹#›</a:t>
            </a:fld>
            <a:endParaRPr lang="en-US"/>
          </a:p>
        </p:txBody>
      </p:sp>
    </p:spTree>
    <p:extLst>
      <p:ext uri="{BB962C8B-B14F-4D97-AF65-F5344CB8AC3E}">
        <p14:creationId xmlns:p14="http://schemas.microsoft.com/office/powerpoint/2010/main" val="3223635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0B91FA8-DD20-4E02-8381-9CB3D1F3D9D0}" type="datetimeFigureOut">
              <a:rPr lang="en-US" smtClean="0"/>
              <a:t>7/4/2024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5318FE-514A-4B77-B03D-73DE3970B9EE}" type="slidenum">
              <a:rPr lang="en-US" smtClean="0"/>
              <a:t>‹#›</a:t>
            </a:fld>
            <a:endParaRPr lang="en-US"/>
          </a:p>
        </p:txBody>
      </p:sp>
    </p:spTree>
    <p:extLst>
      <p:ext uri="{BB962C8B-B14F-4D97-AF65-F5344CB8AC3E}">
        <p14:creationId xmlns:p14="http://schemas.microsoft.com/office/powerpoint/2010/main" val="3278606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0B91FA8-DD20-4E02-8381-9CB3D1F3D9D0}" type="datetimeFigureOut">
              <a:rPr lang="en-US" smtClean="0"/>
              <a:t>7/4/2024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5318FE-514A-4B77-B03D-73DE3970B9EE}" type="slidenum">
              <a:rPr lang="en-US" smtClean="0"/>
              <a:t>‹#›</a:t>
            </a:fld>
            <a:endParaRPr lang="en-US"/>
          </a:p>
        </p:txBody>
      </p:sp>
    </p:spTree>
    <p:extLst>
      <p:ext uri="{BB962C8B-B14F-4D97-AF65-F5344CB8AC3E}">
        <p14:creationId xmlns:p14="http://schemas.microsoft.com/office/powerpoint/2010/main" val="3198854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B91FA8-DD20-4E02-8381-9CB3D1F3D9D0}" type="datetimeFigureOut">
              <a:rPr lang="en-US" smtClean="0"/>
              <a:t>7/4/2024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5318FE-514A-4B77-B03D-73DE3970B9EE}" type="slidenum">
              <a:rPr lang="en-US" smtClean="0"/>
              <a:t>‹#›</a:t>
            </a:fld>
            <a:endParaRPr lang="en-US"/>
          </a:p>
        </p:txBody>
      </p:sp>
    </p:spTree>
    <p:extLst>
      <p:ext uri="{BB962C8B-B14F-4D97-AF65-F5344CB8AC3E}">
        <p14:creationId xmlns:p14="http://schemas.microsoft.com/office/powerpoint/2010/main" val="282065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70B91FA8-DD20-4E02-8381-9CB3D1F3D9D0}" type="datetimeFigureOut">
              <a:rPr lang="en-US" smtClean="0"/>
              <a:t>7/4/2024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5318FE-514A-4B77-B03D-73DE3970B9EE}" type="slidenum">
              <a:rPr lang="en-US" smtClean="0"/>
              <a:t>‹#›</a:t>
            </a:fld>
            <a:endParaRPr lang="en-US"/>
          </a:p>
        </p:txBody>
      </p:sp>
    </p:spTree>
    <p:extLst>
      <p:ext uri="{BB962C8B-B14F-4D97-AF65-F5344CB8AC3E}">
        <p14:creationId xmlns:p14="http://schemas.microsoft.com/office/powerpoint/2010/main" val="448511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70B91FA8-DD20-4E02-8381-9CB3D1F3D9D0}" type="datetimeFigureOut">
              <a:rPr lang="en-US" smtClean="0"/>
              <a:t>7/4/2024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5318FE-514A-4B77-B03D-73DE3970B9EE}" type="slidenum">
              <a:rPr lang="en-US" smtClean="0"/>
              <a:t>‹#›</a:t>
            </a:fld>
            <a:endParaRPr lang="en-US"/>
          </a:p>
        </p:txBody>
      </p:sp>
    </p:spTree>
    <p:extLst>
      <p:ext uri="{BB962C8B-B14F-4D97-AF65-F5344CB8AC3E}">
        <p14:creationId xmlns:p14="http://schemas.microsoft.com/office/powerpoint/2010/main" val="1350504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70B91FA8-DD20-4E02-8381-9CB3D1F3D9D0}" type="datetimeFigureOut">
              <a:rPr lang="en-US" smtClean="0"/>
              <a:t>7/4/2024</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F15318FE-514A-4B77-B03D-73DE3970B9EE}" type="slidenum">
              <a:rPr lang="en-US" smtClean="0"/>
              <a:t>‹#›</a:t>
            </a:fld>
            <a:endParaRPr lang="en-US"/>
          </a:p>
        </p:txBody>
      </p:sp>
    </p:spTree>
    <p:extLst>
      <p:ext uri="{BB962C8B-B14F-4D97-AF65-F5344CB8AC3E}">
        <p14:creationId xmlns:p14="http://schemas.microsoft.com/office/powerpoint/2010/main" val="36992910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hyperlink" Target="https://libguides.tru.ca/academicposters/home" TargetMode="External"/><Relationship Id="rId2" Type="http://schemas.openxmlformats.org/officeDocument/2006/relationships/hyperlink" Target="https://www.qr-code-generator.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png"/><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Rounded Corners 28">
            <a:extLst>
              <a:ext uri="{FF2B5EF4-FFF2-40B4-BE49-F238E27FC236}">
                <a16:creationId xmlns:a16="http://schemas.microsoft.com/office/drawing/2014/main" id="{CB47B15A-0DD3-A8D4-4C4C-62380DF5673C}"/>
              </a:ext>
            </a:extLst>
          </p:cNvPr>
          <p:cNvSpPr/>
          <p:nvPr/>
        </p:nvSpPr>
        <p:spPr>
          <a:xfrm>
            <a:off x="10874044" y="4048899"/>
            <a:ext cx="22143113" cy="28028259"/>
          </a:xfrm>
          <a:prstGeom prst="roundRect">
            <a:avLst>
              <a:gd name="adj" fmla="val 6017"/>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Rounded Corners 29">
            <a:extLst>
              <a:ext uri="{FF2B5EF4-FFF2-40B4-BE49-F238E27FC236}">
                <a16:creationId xmlns:a16="http://schemas.microsoft.com/office/drawing/2014/main" id="{8A049A3A-E543-0676-D1B1-C58B93401553}"/>
              </a:ext>
            </a:extLst>
          </p:cNvPr>
          <p:cNvSpPr/>
          <p:nvPr/>
        </p:nvSpPr>
        <p:spPr>
          <a:xfrm>
            <a:off x="33354527" y="4159993"/>
            <a:ext cx="9526019" cy="28028259"/>
          </a:xfrm>
          <a:prstGeom prst="round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Rounded Corners 27">
            <a:extLst>
              <a:ext uri="{FF2B5EF4-FFF2-40B4-BE49-F238E27FC236}">
                <a16:creationId xmlns:a16="http://schemas.microsoft.com/office/drawing/2014/main" id="{C9057C8B-4F1B-20AA-1AAF-E3B6E1D43287}"/>
              </a:ext>
            </a:extLst>
          </p:cNvPr>
          <p:cNvSpPr/>
          <p:nvPr/>
        </p:nvSpPr>
        <p:spPr>
          <a:xfrm>
            <a:off x="1010654" y="4192307"/>
            <a:ext cx="9526019" cy="28028259"/>
          </a:xfrm>
          <a:prstGeom prst="round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71A208D5-63DD-BF49-C897-76549E9697F8}"/>
              </a:ext>
            </a:extLst>
          </p:cNvPr>
          <p:cNvSpPr txBox="1"/>
          <p:nvPr/>
        </p:nvSpPr>
        <p:spPr>
          <a:xfrm>
            <a:off x="1727542" y="7187834"/>
            <a:ext cx="7993974" cy="2308324"/>
          </a:xfrm>
          <a:prstGeom prst="rect">
            <a:avLst/>
          </a:prstGeom>
          <a:noFill/>
        </p:spPr>
        <p:txBody>
          <a:bodyPr wrap="square" rtlCol="0">
            <a:spAutoFit/>
          </a:bodyPr>
          <a:lstStyle/>
          <a:p>
            <a:r>
              <a:rPr lang="en-US" sz="3600" dirty="0"/>
              <a:t>Explain why the study matters in simple terms. What health challenges prompted this work? Why are you investigating this question?</a:t>
            </a:r>
          </a:p>
        </p:txBody>
      </p:sp>
      <p:sp>
        <p:nvSpPr>
          <p:cNvPr id="5" name="TextBox 4">
            <a:extLst>
              <a:ext uri="{FF2B5EF4-FFF2-40B4-BE49-F238E27FC236}">
                <a16:creationId xmlns:a16="http://schemas.microsoft.com/office/drawing/2014/main" id="{78C2FC74-4DCD-3ABF-7001-202EF413342F}"/>
              </a:ext>
            </a:extLst>
          </p:cNvPr>
          <p:cNvSpPr txBox="1"/>
          <p:nvPr/>
        </p:nvSpPr>
        <p:spPr>
          <a:xfrm>
            <a:off x="14218965" y="642627"/>
            <a:ext cx="15453269" cy="1569660"/>
          </a:xfrm>
          <a:prstGeom prst="rect">
            <a:avLst/>
          </a:prstGeom>
          <a:noFill/>
        </p:spPr>
        <p:txBody>
          <a:bodyPr wrap="none" rtlCol="0">
            <a:spAutoFit/>
          </a:bodyPr>
          <a:lstStyle/>
          <a:p>
            <a:r>
              <a:rPr lang="en-US" sz="9600" b="1" dirty="0"/>
              <a:t>Anatomy of a Research Poster</a:t>
            </a:r>
          </a:p>
        </p:txBody>
      </p:sp>
      <p:sp>
        <p:nvSpPr>
          <p:cNvPr id="6" name="TextBox 5">
            <a:extLst>
              <a:ext uri="{FF2B5EF4-FFF2-40B4-BE49-F238E27FC236}">
                <a16:creationId xmlns:a16="http://schemas.microsoft.com/office/drawing/2014/main" id="{01C271CB-39C9-F791-BFF4-9D69F6D5AADC}"/>
              </a:ext>
            </a:extLst>
          </p:cNvPr>
          <p:cNvSpPr txBox="1"/>
          <p:nvPr/>
        </p:nvSpPr>
        <p:spPr>
          <a:xfrm>
            <a:off x="1727541" y="5903320"/>
            <a:ext cx="3564181" cy="769441"/>
          </a:xfrm>
          <a:prstGeom prst="rect">
            <a:avLst/>
          </a:prstGeom>
          <a:noFill/>
        </p:spPr>
        <p:txBody>
          <a:bodyPr wrap="none" rtlCol="0">
            <a:spAutoFit/>
          </a:bodyPr>
          <a:lstStyle/>
          <a:p>
            <a:r>
              <a:rPr lang="en-US" sz="4400" b="1" dirty="0"/>
              <a:t>BACKGROUND</a:t>
            </a:r>
          </a:p>
        </p:txBody>
      </p:sp>
      <p:sp>
        <p:nvSpPr>
          <p:cNvPr id="9" name="TextBox 8">
            <a:extLst>
              <a:ext uri="{FF2B5EF4-FFF2-40B4-BE49-F238E27FC236}">
                <a16:creationId xmlns:a16="http://schemas.microsoft.com/office/drawing/2014/main" id="{135346F6-7ACF-9A62-F43B-C080BB04A9C6}"/>
              </a:ext>
            </a:extLst>
          </p:cNvPr>
          <p:cNvSpPr txBox="1"/>
          <p:nvPr/>
        </p:nvSpPr>
        <p:spPr>
          <a:xfrm>
            <a:off x="1727542" y="15754872"/>
            <a:ext cx="7993974" cy="3970318"/>
          </a:xfrm>
          <a:prstGeom prst="rect">
            <a:avLst/>
          </a:prstGeom>
          <a:noFill/>
        </p:spPr>
        <p:txBody>
          <a:bodyPr wrap="square" rtlCol="0">
            <a:spAutoFit/>
          </a:bodyPr>
          <a:lstStyle/>
          <a:p>
            <a:r>
              <a:rPr lang="en-US" sz="3600" dirty="0"/>
              <a:t>Include your study population/sample, brief method collection, and what processes you used for analysis. Add a flowchart or visualization if possible.</a:t>
            </a:r>
          </a:p>
          <a:p>
            <a:endParaRPr lang="en-US" sz="3600" dirty="0"/>
          </a:p>
          <a:p>
            <a:r>
              <a:rPr lang="en-US" sz="3600" dirty="0"/>
              <a:t>You don’t need to include every detail. Be concise.</a:t>
            </a:r>
          </a:p>
        </p:txBody>
      </p:sp>
      <p:sp>
        <p:nvSpPr>
          <p:cNvPr id="10" name="TextBox 9">
            <a:extLst>
              <a:ext uri="{FF2B5EF4-FFF2-40B4-BE49-F238E27FC236}">
                <a16:creationId xmlns:a16="http://schemas.microsoft.com/office/drawing/2014/main" id="{980D717D-5E2A-F67A-33C9-E3C048AEEF92}"/>
              </a:ext>
            </a:extLst>
          </p:cNvPr>
          <p:cNvSpPr txBox="1"/>
          <p:nvPr/>
        </p:nvSpPr>
        <p:spPr>
          <a:xfrm>
            <a:off x="1727541" y="14470358"/>
            <a:ext cx="2592376" cy="769441"/>
          </a:xfrm>
          <a:prstGeom prst="rect">
            <a:avLst/>
          </a:prstGeom>
          <a:noFill/>
        </p:spPr>
        <p:txBody>
          <a:bodyPr wrap="none" rtlCol="0">
            <a:spAutoFit/>
          </a:bodyPr>
          <a:lstStyle/>
          <a:p>
            <a:r>
              <a:rPr lang="en-US" sz="4400" b="1" dirty="0"/>
              <a:t>METHODS</a:t>
            </a:r>
          </a:p>
        </p:txBody>
      </p:sp>
      <p:sp>
        <p:nvSpPr>
          <p:cNvPr id="11" name="TextBox 10">
            <a:extLst>
              <a:ext uri="{FF2B5EF4-FFF2-40B4-BE49-F238E27FC236}">
                <a16:creationId xmlns:a16="http://schemas.microsoft.com/office/drawing/2014/main" id="{5F4CDA24-AA91-F06D-3FB6-0B06FC5309EB}"/>
              </a:ext>
            </a:extLst>
          </p:cNvPr>
          <p:cNvSpPr txBox="1"/>
          <p:nvPr/>
        </p:nvSpPr>
        <p:spPr>
          <a:xfrm>
            <a:off x="12522266" y="7173244"/>
            <a:ext cx="18790462" cy="3970318"/>
          </a:xfrm>
          <a:prstGeom prst="rect">
            <a:avLst/>
          </a:prstGeom>
          <a:noFill/>
        </p:spPr>
        <p:txBody>
          <a:bodyPr wrap="square" rtlCol="0">
            <a:spAutoFit/>
          </a:bodyPr>
          <a:lstStyle/>
          <a:p>
            <a:r>
              <a:rPr lang="en-US" sz="3600" dirty="0"/>
              <a:t>Your findings should take up the majority of the space. The more you are able to use plain English, the wider an audience you can reach!</a:t>
            </a:r>
          </a:p>
          <a:p>
            <a:endParaRPr lang="en-US" sz="3600" dirty="0"/>
          </a:p>
          <a:p>
            <a:r>
              <a:rPr lang="en-US" sz="3600" dirty="0"/>
              <a:t>Distill the key ideas. What did you discover? What are the results and what are their impact?</a:t>
            </a:r>
          </a:p>
          <a:p>
            <a:endParaRPr lang="en-US" sz="3600" dirty="0"/>
          </a:p>
          <a:p>
            <a:r>
              <a:rPr lang="en-US" sz="3600" dirty="0"/>
              <a:t>What do these findings mean for patients, your population of interest, health care providers, the health system, or the broader field of study?</a:t>
            </a:r>
          </a:p>
        </p:txBody>
      </p:sp>
      <p:sp>
        <p:nvSpPr>
          <p:cNvPr id="12" name="TextBox 11">
            <a:extLst>
              <a:ext uri="{FF2B5EF4-FFF2-40B4-BE49-F238E27FC236}">
                <a16:creationId xmlns:a16="http://schemas.microsoft.com/office/drawing/2014/main" id="{6837BCE0-BCE9-39AB-53CA-6119A4B8BE2A}"/>
              </a:ext>
            </a:extLst>
          </p:cNvPr>
          <p:cNvSpPr txBox="1"/>
          <p:nvPr/>
        </p:nvSpPr>
        <p:spPr>
          <a:xfrm>
            <a:off x="12522265" y="5888730"/>
            <a:ext cx="2146806" cy="769441"/>
          </a:xfrm>
          <a:prstGeom prst="rect">
            <a:avLst/>
          </a:prstGeom>
          <a:noFill/>
        </p:spPr>
        <p:txBody>
          <a:bodyPr wrap="none" rtlCol="0">
            <a:spAutoFit/>
          </a:bodyPr>
          <a:lstStyle/>
          <a:p>
            <a:r>
              <a:rPr lang="en-US" sz="4400" b="1" dirty="0"/>
              <a:t>RESULTS</a:t>
            </a:r>
          </a:p>
        </p:txBody>
      </p:sp>
      <p:sp>
        <p:nvSpPr>
          <p:cNvPr id="15" name="TextBox 14">
            <a:extLst>
              <a:ext uri="{FF2B5EF4-FFF2-40B4-BE49-F238E27FC236}">
                <a16:creationId xmlns:a16="http://schemas.microsoft.com/office/drawing/2014/main" id="{1C873DE7-523F-E96C-0A9A-31BF99E8E658}"/>
              </a:ext>
            </a:extLst>
          </p:cNvPr>
          <p:cNvSpPr txBox="1"/>
          <p:nvPr/>
        </p:nvSpPr>
        <p:spPr>
          <a:xfrm>
            <a:off x="18192808" y="2394455"/>
            <a:ext cx="7505581" cy="923330"/>
          </a:xfrm>
          <a:prstGeom prst="rect">
            <a:avLst/>
          </a:prstGeom>
          <a:noFill/>
        </p:spPr>
        <p:txBody>
          <a:bodyPr wrap="none" rtlCol="0">
            <a:spAutoFit/>
          </a:bodyPr>
          <a:lstStyle/>
          <a:p>
            <a:r>
              <a:rPr lang="en-US" sz="5400" b="1" dirty="0"/>
              <a:t>Name 1, Name 2, Name 3</a:t>
            </a:r>
          </a:p>
        </p:txBody>
      </p:sp>
      <p:pic>
        <p:nvPicPr>
          <p:cNvPr id="17" name="Graphic 16" descr="Flowchart outline">
            <a:extLst>
              <a:ext uri="{FF2B5EF4-FFF2-40B4-BE49-F238E27FC236}">
                <a16:creationId xmlns:a16="http://schemas.microsoft.com/office/drawing/2014/main" id="{C361B8BE-F561-8B56-A481-3D63C86D7D5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79584" y="21436203"/>
            <a:ext cx="7289890" cy="7289890"/>
          </a:xfrm>
          <a:prstGeom prst="rect">
            <a:avLst/>
          </a:prstGeom>
        </p:spPr>
      </p:pic>
      <p:pic>
        <p:nvPicPr>
          <p:cNvPr id="19" name="Graphic 18" descr="Images outline">
            <a:extLst>
              <a:ext uri="{FF2B5EF4-FFF2-40B4-BE49-F238E27FC236}">
                <a16:creationId xmlns:a16="http://schemas.microsoft.com/office/drawing/2014/main" id="{02533515-E5D2-1EF7-4642-C0DB337A8A3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5106485" y="13043032"/>
            <a:ext cx="5747786" cy="5747786"/>
          </a:xfrm>
          <a:prstGeom prst="rect">
            <a:avLst/>
          </a:prstGeom>
        </p:spPr>
      </p:pic>
      <p:pic>
        <p:nvPicPr>
          <p:cNvPr id="23" name="Graphic 22" descr="Scatterplot outline">
            <a:extLst>
              <a:ext uri="{FF2B5EF4-FFF2-40B4-BE49-F238E27FC236}">
                <a16:creationId xmlns:a16="http://schemas.microsoft.com/office/drawing/2014/main" id="{48A160C9-B7F7-40E3-86D4-B1025E982BB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2523570" y="12641511"/>
            <a:ext cx="8349915" cy="8349915"/>
          </a:xfrm>
          <a:prstGeom prst="rect">
            <a:avLst/>
          </a:prstGeom>
        </p:spPr>
      </p:pic>
      <p:pic>
        <p:nvPicPr>
          <p:cNvPr id="26" name="Graphic 25" descr="Bar chart outline">
            <a:extLst>
              <a:ext uri="{FF2B5EF4-FFF2-40B4-BE49-F238E27FC236}">
                <a16:creationId xmlns:a16="http://schemas.microsoft.com/office/drawing/2014/main" id="{832C4F03-D702-490C-F53E-C09CC4E6C30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2962813" y="12747481"/>
            <a:ext cx="8349915" cy="8349915"/>
          </a:xfrm>
          <a:prstGeom prst="rect">
            <a:avLst/>
          </a:prstGeom>
        </p:spPr>
      </p:pic>
      <p:pic>
        <p:nvPicPr>
          <p:cNvPr id="27" name="Picture 26" descr="A black and white logo&#10;&#10;Description automatically generated">
            <a:extLst>
              <a:ext uri="{FF2B5EF4-FFF2-40B4-BE49-F238E27FC236}">
                <a16:creationId xmlns:a16="http://schemas.microsoft.com/office/drawing/2014/main" id="{25DC9908-011D-26AF-3D88-E9D985AF1959}"/>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5157767" y="893119"/>
            <a:ext cx="5919537" cy="1935991"/>
          </a:xfrm>
          <a:prstGeom prst="rect">
            <a:avLst/>
          </a:prstGeom>
        </p:spPr>
      </p:pic>
      <p:sp>
        <p:nvSpPr>
          <p:cNvPr id="31" name="TextBox 30">
            <a:extLst>
              <a:ext uri="{FF2B5EF4-FFF2-40B4-BE49-F238E27FC236}">
                <a16:creationId xmlns:a16="http://schemas.microsoft.com/office/drawing/2014/main" id="{02B4D959-D465-B08A-D3B5-33CF338B4475}"/>
              </a:ext>
            </a:extLst>
          </p:cNvPr>
          <p:cNvSpPr txBox="1"/>
          <p:nvPr/>
        </p:nvSpPr>
        <p:spPr>
          <a:xfrm>
            <a:off x="34169684" y="7187834"/>
            <a:ext cx="7993974" cy="4524315"/>
          </a:xfrm>
          <a:prstGeom prst="rect">
            <a:avLst/>
          </a:prstGeom>
          <a:noFill/>
        </p:spPr>
        <p:txBody>
          <a:bodyPr wrap="square" rtlCol="0">
            <a:spAutoFit/>
          </a:bodyPr>
          <a:lstStyle/>
          <a:p>
            <a:r>
              <a:rPr lang="en-US" sz="3600" dirty="0"/>
              <a:t>Any other results, graphs, tables, or nuance you can’t capture with the main findings can have the remainder of the space.</a:t>
            </a:r>
          </a:p>
          <a:p>
            <a:endParaRPr lang="en-US" sz="3600" dirty="0"/>
          </a:p>
          <a:p>
            <a:r>
              <a:rPr lang="en-US" sz="3600" dirty="0"/>
              <a:t>Anything worth discussion about future directions? Limitations? Any other considerations about this work?</a:t>
            </a:r>
          </a:p>
        </p:txBody>
      </p:sp>
      <p:sp>
        <p:nvSpPr>
          <p:cNvPr id="32" name="TextBox 31">
            <a:extLst>
              <a:ext uri="{FF2B5EF4-FFF2-40B4-BE49-F238E27FC236}">
                <a16:creationId xmlns:a16="http://schemas.microsoft.com/office/drawing/2014/main" id="{0AF0C7E1-99EF-0DFE-D4E3-B935FA5A1294}"/>
              </a:ext>
            </a:extLst>
          </p:cNvPr>
          <p:cNvSpPr txBox="1"/>
          <p:nvPr/>
        </p:nvSpPr>
        <p:spPr>
          <a:xfrm>
            <a:off x="34169683" y="5903320"/>
            <a:ext cx="6069610" cy="769441"/>
          </a:xfrm>
          <a:prstGeom prst="rect">
            <a:avLst/>
          </a:prstGeom>
          <a:noFill/>
        </p:spPr>
        <p:txBody>
          <a:bodyPr wrap="none" rtlCol="0">
            <a:spAutoFit/>
          </a:bodyPr>
          <a:lstStyle/>
          <a:p>
            <a:r>
              <a:rPr lang="en-US" sz="4400" b="1" dirty="0"/>
              <a:t>OTHER CONSIDERATIONS</a:t>
            </a:r>
          </a:p>
        </p:txBody>
      </p:sp>
      <p:sp>
        <p:nvSpPr>
          <p:cNvPr id="33" name="TextBox 32">
            <a:extLst>
              <a:ext uri="{FF2B5EF4-FFF2-40B4-BE49-F238E27FC236}">
                <a16:creationId xmlns:a16="http://schemas.microsoft.com/office/drawing/2014/main" id="{84B7D64A-92A9-80FD-3F4E-65AF3C2F84CB}"/>
              </a:ext>
            </a:extLst>
          </p:cNvPr>
          <p:cNvSpPr txBox="1"/>
          <p:nvPr/>
        </p:nvSpPr>
        <p:spPr>
          <a:xfrm>
            <a:off x="12522265" y="22957564"/>
            <a:ext cx="18790462" cy="2308324"/>
          </a:xfrm>
          <a:prstGeom prst="rect">
            <a:avLst/>
          </a:prstGeom>
          <a:noFill/>
        </p:spPr>
        <p:txBody>
          <a:bodyPr wrap="square" rtlCol="0">
            <a:spAutoFit/>
          </a:bodyPr>
          <a:lstStyle/>
          <a:p>
            <a:r>
              <a:rPr lang="en-US" sz="3600" dirty="0"/>
              <a:t>Visualize findings with an image, graph, or figure.</a:t>
            </a:r>
          </a:p>
          <a:p>
            <a:endParaRPr lang="en-US" sz="3600" dirty="0"/>
          </a:p>
          <a:p>
            <a:r>
              <a:rPr lang="en-US" sz="3600" dirty="0"/>
              <a:t>Help people navigate your ideas by avoiding visually crowded posters and only speaking to the most essential points.</a:t>
            </a:r>
          </a:p>
        </p:txBody>
      </p:sp>
      <p:sp>
        <p:nvSpPr>
          <p:cNvPr id="34" name="TextBox 33">
            <a:extLst>
              <a:ext uri="{FF2B5EF4-FFF2-40B4-BE49-F238E27FC236}">
                <a16:creationId xmlns:a16="http://schemas.microsoft.com/office/drawing/2014/main" id="{0A115F2A-5807-0091-1126-9D6D65E44154}"/>
              </a:ext>
            </a:extLst>
          </p:cNvPr>
          <p:cNvSpPr txBox="1"/>
          <p:nvPr/>
        </p:nvSpPr>
        <p:spPr>
          <a:xfrm>
            <a:off x="34169684" y="28982026"/>
            <a:ext cx="7993974" cy="1754326"/>
          </a:xfrm>
          <a:prstGeom prst="rect">
            <a:avLst/>
          </a:prstGeom>
          <a:noFill/>
        </p:spPr>
        <p:txBody>
          <a:bodyPr wrap="square" rtlCol="0">
            <a:spAutoFit/>
          </a:bodyPr>
          <a:lstStyle/>
          <a:p>
            <a:r>
              <a:rPr lang="en-US" sz="3600" dirty="0"/>
              <a:t>Add references, affiliations/partners, extra logos, acknowledgements, contact information, etc. at the bottom.</a:t>
            </a:r>
          </a:p>
        </p:txBody>
      </p:sp>
    </p:spTree>
    <p:extLst>
      <p:ext uri="{BB962C8B-B14F-4D97-AF65-F5344CB8AC3E}">
        <p14:creationId xmlns:p14="http://schemas.microsoft.com/office/powerpoint/2010/main" val="2725081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DF31FA-7B83-310A-D5BC-0BD622BD880D}"/>
              </a:ext>
            </a:extLst>
          </p:cNvPr>
          <p:cNvSpPr>
            <a:spLocks noGrp="1"/>
          </p:cNvSpPr>
          <p:nvPr>
            <p:ph type="title"/>
          </p:nvPr>
        </p:nvSpPr>
        <p:spPr/>
        <p:txBody>
          <a:bodyPr/>
          <a:lstStyle/>
          <a:p>
            <a:r>
              <a:rPr lang="en-US" b="1" dirty="0">
                <a:latin typeface="+mn-lt"/>
              </a:rPr>
              <a:t>TIPS &amp; FAQs</a:t>
            </a:r>
          </a:p>
        </p:txBody>
      </p:sp>
      <p:sp>
        <p:nvSpPr>
          <p:cNvPr id="3" name="Content Placeholder 2">
            <a:extLst>
              <a:ext uri="{FF2B5EF4-FFF2-40B4-BE49-F238E27FC236}">
                <a16:creationId xmlns:a16="http://schemas.microsoft.com/office/drawing/2014/main" id="{29B5E44F-91EA-7379-835F-695E8A19524D}"/>
              </a:ext>
            </a:extLst>
          </p:cNvPr>
          <p:cNvSpPr>
            <a:spLocks noGrp="1"/>
          </p:cNvSpPr>
          <p:nvPr>
            <p:ph idx="1"/>
          </p:nvPr>
        </p:nvSpPr>
        <p:spPr/>
        <p:txBody>
          <a:bodyPr>
            <a:normAutofit fontScale="92500" lnSpcReduction="10000"/>
          </a:bodyPr>
          <a:lstStyle/>
          <a:p>
            <a:r>
              <a:rPr lang="en-US" sz="9600" dirty="0"/>
              <a:t>This is a 4’ x 3’ poster when printed. Font sizes below 32pt will be difficult to read when printed!</a:t>
            </a:r>
          </a:p>
          <a:p>
            <a:r>
              <a:rPr lang="en-US" sz="9600" dirty="0"/>
              <a:t>Use QR codes to link out to full publications, your website, or contact information. Generate one for free at </a:t>
            </a:r>
            <a:r>
              <a:rPr lang="en-US" sz="9600" dirty="0">
                <a:hlinkClick r:id="rId2"/>
              </a:rPr>
              <a:t>QR Code Generator by </a:t>
            </a:r>
            <a:r>
              <a:rPr lang="en-US" sz="9600" dirty="0" err="1">
                <a:hlinkClick r:id="rId2"/>
              </a:rPr>
              <a:t>Bitly</a:t>
            </a:r>
            <a:r>
              <a:rPr lang="en-US" sz="9600" dirty="0"/>
              <a:t>.</a:t>
            </a:r>
          </a:p>
          <a:p>
            <a:r>
              <a:rPr lang="en-US" sz="9600" dirty="0"/>
              <a:t>Not every graph/chart from your analysis needs to be included – select the most relevant that convey the key findings</a:t>
            </a:r>
          </a:p>
          <a:p>
            <a:r>
              <a:rPr lang="en-US" sz="9600" dirty="0"/>
              <a:t>If you find your content is overflowing the recommended space, do not decrease font size – your audience will not stop to read more. Find the key points and CUT the remainder.</a:t>
            </a:r>
          </a:p>
          <a:p>
            <a:r>
              <a:rPr lang="en-US" sz="9600" dirty="0"/>
              <a:t>Tight and long blocks of text impede readability. Don’t try to fill all white space, give your content some breathing room so the audience can easily understand how to move from one segment to the next.</a:t>
            </a:r>
          </a:p>
          <a:p>
            <a:r>
              <a:rPr lang="en-US" sz="9600" dirty="0"/>
              <a:t>Check out </a:t>
            </a:r>
            <a:r>
              <a:rPr lang="en-US" sz="9600" dirty="0">
                <a:hlinkClick r:id="rId3"/>
              </a:rPr>
              <a:t>Creating an Academic Poster: Tips and Tricks</a:t>
            </a:r>
            <a:r>
              <a:rPr lang="en-US" sz="9600" dirty="0"/>
              <a:t> for recommendations on content structure, font sizes, and how to effectively present and incorporate visuals such as charts and diagrams.</a:t>
            </a:r>
          </a:p>
        </p:txBody>
      </p:sp>
    </p:spTree>
    <p:extLst>
      <p:ext uri="{BB962C8B-B14F-4D97-AF65-F5344CB8AC3E}">
        <p14:creationId xmlns:p14="http://schemas.microsoft.com/office/powerpoint/2010/main" val="2475815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90000"/>
            <a:alpha val="70000"/>
          </a:schemeClr>
        </a:solidFill>
        <a:effectLst/>
      </p:bgPr>
    </p:bg>
    <p:spTree>
      <p:nvGrpSpPr>
        <p:cNvPr id="1" name=""/>
        <p:cNvGrpSpPr/>
        <p:nvPr/>
      </p:nvGrpSpPr>
      <p:grpSpPr>
        <a:xfrm>
          <a:off x="0" y="0"/>
          <a:ext cx="0" cy="0"/>
          <a:chOff x="0" y="0"/>
          <a:chExt cx="0" cy="0"/>
        </a:xfrm>
      </p:grpSpPr>
      <p:pic>
        <p:nvPicPr>
          <p:cNvPr id="5" name="Picture 4" descr="A black background with black text&#10;&#10;Description automatically generated">
            <a:extLst>
              <a:ext uri="{FF2B5EF4-FFF2-40B4-BE49-F238E27FC236}">
                <a16:creationId xmlns:a16="http://schemas.microsoft.com/office/drawing/2014/main" id="{9FEB69F1-E37D-F254-D372-723388BC3B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27974" y="14177009"/>
            <a:ext cx="13956175" cy="4564381"/>
          </a:xfrm>
          <a:prstGeom prst="rect">
            <a:avLst/>
          </a:prstGeom>
        </p:spPr>
      </p:pic>
      <p:pic>
        <p:nvPicPr>
          <p:cNvPr id="7" name="Picture 6" descr="A black and white logo&#10;&#10;Description automatically generated">
            <a:extLst>
              <a:ext uri="{FF2B5EF4-FFF2-40B4-BE49-F238E27FC236}">
                <a16:creationId xmlns:a16="http://schemas.microsoft.com/office/drawing/2014/main" id="{BD14C0DD-749C-2370-61D6-2F33476486F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27971" y="5036818"/>
            <a:ext cx="13956178" cy="4564382"/>
          </a:xfrm>
          <a:prstGeom prst="rect">
            <a:avLst/>
          </a:prstGeom>
        </p:spPr>
      </p:pic>
      <p:pic>
        <p:nvPicPr>
          <p:cNvPr id="9" name="Picture 8" descr="A black and white logo&#10;&#10;Description automatically generated">
            <a:extLst>
              <a:ext uri="{FF2B5EF4-FFF2-40B4-BE49-F238E27FC236}">
                <a16:creationId xmlns:a16="http://schemas.microsoft.com/office/drawing/2014/main" id="{F63B3924-C4D2-B6D6-15FB-630ED728D20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27971" y="23317199"/>
            <a:ext cx="13956175" cy="4564381"/>
          </a:xfrm>
          <a:prstGeom prst="rect">
            <a:avLst/>
          </a:prstGeom>
        </p:spPr>
      </p:pic>
      <p:sp>
        <p:nvSpPr>
          <p:cNvPr id="12" name="Rectangle: Rounded Corners 11">
            <a:extLst>
              <a:ext uri="{FF2B5EF4-FFF2-40B4-BE49-F238E27FC236}">
                <a16:creationId xmlns:a16="http://schemas.microsoft.com/office/drawing/2014/main" id="{1CD2F7EF-D45F-24F2-2C57-FBD4DEFABEDD}"/>
              </a:ext>
            </a:extLst>
          </p:cNvPr>
          <p:cNvSpPr/>
          <p:nvPr/>
        </p:nvSpPr>
        <p:spPr>
          <a:xfrm>
            <a:off x="27627942" y="4821828"/>
            <a:ext cx="4441371" cy="4564382"/>
          </a:xfrm>
          <a:prstGeom prst="roundRect">
            <a:avLst/>
          </a:prstGeom>
          <a:solidFill>
            <a:srgbClr val="00B2B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Rounded Corners 12">
            <a:extLst>
              <a:ext uri="{FF2B5EF4-FFF2-40B4-BE49-F238E27FC236}">
                <a16:creationId xmlns:a16="http://schemas.microsoft.com/office/drawing/2014/main" id="{85B9DCB6-9C6E-5042-921D-52934708AE09}"/>
              </a:ext>
            </a:extLst>
          </p:cNvPr>
          <p:cNvSpPr/>
          <p:nvPr/>
        </p:nvSpPr>
        <p:spPr>
          <a:xfrm>
            <a:off x="33791621" y="4821828"/>
            <a:ext cx="4441371" cy="4564382"/>
          </a:xfrm>
          <a:prstGeom prst="roundRect">
            <a:avLst/>
          </a:prstGeom>
          <a:solidFill>
            <a:srgbClr val="1B5766"/>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Rounded Corners 13">
            <a:extLst>
              <a:ext uri="{FF2B5EF4-FFF2-40B4-BE49-F238E27FC236}">
                <a16:creationId xmlns:a16="http://schemas.microsoft.com/office/drawing/2014/main" id="{DCA30F26-77B4-4B87-F4B3-36FAA8C9A84F}"/>
              </a:ext>
            </a:extLst>
          </p:cNvPr>
          <p:cNvSpPr/>
          <p:nvPr/>
        </p:nvSpPr>
        <p:spPr>
          <a:xfrm>
            <a:off x="27627942" y="10986951"/>
            <a:ext cx="4441371" cy="4564382"/>
          </a:xfrm>
          <a:prstGeom prst="roundRect">
            <a:avLst/>
          </a:prstGeom>
          <a:solidFill>
            <a:srgbClr val="313132"/>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Rounded Corners 14">
            <a:extLst>
              <a:ext uri="{FF2B5EF4-FFF2-40B4-BE49-F238E27FC236}">
                <a16:creationId xmlns:a16="http://schemas.microsoft.com/office/drawing/2014/main" id="{2AEBBA6E-A562-0B77-FDBD-0969847C1497}"/>
              </a:ext>
            </a:extLst>
          </p:cNvPr>
          <p:cNvSpPr/>
          <p:nvPr/>
        </p:nvSpPr>
        <p:spPr>
          <a:xfrm>
            <a:off x="33791621" y="10986951"/>
            <a:ext cx="4441371" cy="4564382"/>
          </a:xfrm>
          <a:prstGeom prst="roundRect">
            <a:avLst/>
          </a:prstGeom>
          <a:solidFill>
            <a:srgbClr val="DADADA"/>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Rounded Corners 15">
            <a:extLst>
              <a:ext uri="{FF2B5EF4-FFF2-40B4-BE49-F238E27FC236}">
                <a16:creationId xmlns:a16="http://schemas.microsoft.com/office/drawing/2014/main" id="{C0B6D9D8-593B-E768-A6F1-1BC42D63EF0D}"/>
              </a:ext>
            </a:extLst>
          </p:cNvPr>
          <p:cNvSpPr/>
          <p:nvPr/>
        </p:nvSpPr>
        <p:spPr>
          <a:xfrm>
            <a:off x="27627942" y="17152074"/>
            <a:ext cx="4441371" cy="4564382"/>
          </a:xfrm>
          <a:prstGeom prst="roundRect">
            <a:avLst/>
          </a:prstGeom>
          <a:solidFill>
            <a:srgbClr val="0080C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Rounded Corners 16">
            <a:extLst>
              <a:ext uri="{FF2B5EF4-FFF2-40B4-BE49-F238E27FC236}">
                <a16:creationId xmlns:a16="http://schemas.microsoft.com/office/drawing/2014/main" id="{14026788-7CCE-5973-71BC-3F7BDA48D8E3}"/>
              </a:ext>
            </a:extLst>
          </p:cNvPr>
          <p:cNvSpPr/>
          <p:nvPr/>
        </p:nvSpPr>
        <p:spPr>
          <a:xfrm>
            <a:off x="33791620" y="17152074"/>
            <a:ext cx="4441371" cy="4564382"/>
          </a:xfrm>
          <a:prstGeom prst="roundRect">
            <a:avLst/>
          </a:prstGeom>
          <a:solidFill>
            <a:srgbClr val="009BDF"/>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Rounded Corners 17">
            <a:extLst>
              <a:ext uri="{FF2B5EF4-FFF2-40B4-BE49-F238E27FC236}">
                <a16:creationId xmlns:a16="http://schemas.microsoft.com/office/drawing/2014/main" id="{6898FE25-B37B-8727-95D9-A335DA0E9457}"/>
              </a:ext>
            </a:extLst>
          </p:cNvPr>
          <p:cNvSpPr/>
          <p:nvPr/>
        </p:nvSpPr>
        <p:spPr>
          <a:xfrm>
            <a:off x="27627942" y="23317198"/>
            <a:ext cx="4441371" cy="4564382"/>
          </a:xfrm>
          <a:prstGeom prst="roundRect">
            <a:avLst/>
          </a:prstGeom>
          <a:solidFill>
            <a:srgbClr val="006838"/>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Rounded Corners 18">
            <a:extLst>
              <a:ext uri="{FF2B5EF4-FFF2-40B4-BE49-F238E27FC236}">
                <a16:creationId xmlns:a16="http://schemas.microsoft.com/office/drawing/2014/main" id="{C96DADB8-8BB8-1441-B600-3524A7216C68}"/>
              </a:ext>
            </a:extLst>
          </p:cNvPr>
          <p:cNvSpPr/>
          <p:nvPr/>
        </p:nvSpPr>
        <p:spPr>
          <a:xfrm>
            <a:off x="33791620" y="23317198"/>
            <a:ext cx="4441371" cy="4564382"/>
          </a:xfrm>
          <a:prstGeom prst="roundRect">
            <a:avLst/>
          </a:prstGeom>
          <a:solidFill>
            <a:srgbClr val="8DC63F"/>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26041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5289108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779cfcb3-2557-4d06-add4-f46be9906b17">
      <Terms xmlns="http://schemas.microsoft.com/office/infopath/2007/PartnerControls"/>
    </lcf76f155ced4ddcb4097134ff3c332f>
    <TaxCatchAll xmlns="945231b0-49eb-4e10-b785-748c7d72b9ae"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F38B3B9108ECF4397F0B8A34D4BAE75" ma:contentTypeVersion="15" ma:contentTypeDescription="Create a new document." ma:contentTypeScope="" ma:versionID="1c3f314b634474e0ad9d96691e8a37b2">
  <xsd:schema xmlns:xsd="http://www.w3.org/2001/XMLSchema" xmlns:xs="http://www.w3.org/2001/XMLSchema" xmlns:p="http://schemas.microsoft.com/office/2006/metadata/properties" xmlns:ns2="779cfcb3-2557-4d06-add4-f46be9906b17" xmlns:ns3="945231b0-49eb-4e10-b785-748c7d72b9ae" targetNamespace="http://schemas.microsoft.com/office/2006/metadata/properties" ma:root="true" ma:fieldsID="16b5b604f7adc321e7c979b6c37645f3" ns2:_="" ns3:_="">
    <xsd:import namespace="779cfcb3-2557-4d06-add4-f46be9906b17"/>
    <xsd:import namespace="945231b0-49eb-4e10-b785-748c7d72b9a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79cfcb3-2557-4d06-add4-f46be9906b1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e7a89405-48db-44f4-903f-b3f7d94d25b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ServiceLocation" ma:index="20" nillable="true" ma:displayName="Location" ma:indexed="true"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45231b0-49eb-4e10-b785-748c7d72b9a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500a2b1d-2329-4cb0-ad3a-9f4ce22875f1}" ma:internalName="TaxCatchAll" ma:showField="CatchAllData" ma:web="945231b0-49eb-4e10-b785-748c7d72b9a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7B857A1-3A33-4216-82CF-9CD88E59F30C}">
  <ds:schemaRefs>
    <ds:schemaRef ds:uri="http://schemas.microsoft.com/office/2006/metadata/properties"/>
    <ds:schemaRef ds:uri="http://schemas.microsoft.com/office/infopath/2007/PartnerControls"/>
    <ds:schemaRef ds:uri="779cfcb3-2557-4d06-add4-f46be9906b17"/>
    <ds:schemaRef ds:uri="945231b0-49eb-4e10-b785-748c7d72b9ae"/>
  </ds:schemaRefs>
</ds:datastoreItem>
</file>

<file path=customXml/itemProps2.xml><?xml version="1.0" encoding="utf-8"?>
<ds:datastoreItem xmlns:ds="http://schemas.openxmlformats.org/officeDocument/2006/customXml" ds:itemID="{BE721BC5-F863-40DE-B10A-78837A92BC4B}">
  <ds:schemaRefs>
    <ds:schemaRef ds:uri="http://schemas.microsoft.com/sharepoint/v3/contenttype/forms"/>
  </ds:schemaRefs>
</ds:datastoreItem>
</file>

<file path=customXml/itemProps3.xml><?xml version="1.0" encoding="utf-8"?>
<ds:datastoreItem xmlns:ds="http://schemas.openxmlformats.org/officeDocument/2006/customXml" ds:itemID="{57DF9582-3256-40AA-A206-5514CDE4BD1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79cfcb3-2557-4d06-add4-f46be9906b17"/>
    <ds:schemaRef ds:uri="945231b0-49eb-4e10-b785-748c7d72b9a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3026</TotalTime>
  <Words>432</Words>
  <Application>Microsoft Office PowerPoint</Application>
  <PresentationFormat>Custom</PresentationFormat>
  <Paragraphs>29</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TIPS &amp; FAQs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Jasmine Rooke</dc:creator>
  <cp:lastModifiedBy>Jasmine Rooke</cp:lastModifiedBy>
  <cp:revision>1</cp:revision>
  <dcterms:created xsi:type="dcterms:W3CDTF">2023-09-05T16:05:02Z</dcterms:created>
  <dcterms:modified xsi:type="dcterms:W3CDTF">2024-07-04T20:39:37Z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0x010100AF38B3B9108ECF4397F0B8A34D4BAE75</vt:lpwstr>
  </property>
  <property fmtid="{D5CDD505-2E9C-101B-9397-08002B2CF9AE}" pid="3" name="MediaServiceImageTags">
    <vt:lpwstr/>
  </property>
</Properties>
</file>